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59" r:id="rId6"/>
    <p:sldId id="260" r:id="rId7"/>
    <p:sldId id="265" r:id="rId8"/>
    <p:sldId id="266" r:id="rId9"/>
    <p:sldId id="264" r:id="rId10"/>
    <p:sldId id="267" r:id="rId11"/>
    <p:sldId id="269" r:id="rId12"/>
    <p:sldId id="273" r:id="rId13"/>
    <p:sldId id="279" r:id="rId14"/>
    <p:sldId id="272" r:id="rId15"/>
    <p:sldId id="270" r:id="rId16"/>
    <p:sldId id="274" r:id="rId17"/>
    <p:sldId id="276" r:id="rId18"/>
    <p:sldId id="275" r:id="rId19"/>
    <p:sldId id="278" r:id="rId20"/>
    <p:sldId id="281" r:id="rId21"/>
    <p:sldId id="280" r:id="rId22"/>
    <p:sldId id="282" r:id="rId23"/>
    <p:sldId id="283" r:id="rId24"/>
    <p:sldId id="261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1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FA5A6-9EBA-D44A-8C84-56DAB4E9F457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1C693-8B96-D84F-B9B2-6E044944B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1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third step of a regenerative response, limb cells from different positions on the limb (ex A/P or D/V)  interact and communicate information about their original position. This generates a “positional disparity’ which results in the formation of a new limb field… and the formation of new limb structures.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if we graft posterior skin into an innervated wound on the anterior side of the limb, the resulting positional disparity generates a new limb field on the side of the limb…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Summarize each step…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7639A-8BE0-7D49-A29B-73D4CE791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7639A-8BE0-7D49-A29B-73D4CE791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09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1C693-8B96-D84F-B9B2-6E044944B8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4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1C693-8B96-D84F-B9B2-6E044944B8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4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1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3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3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0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9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5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32A1-B9BD-0344-8AE0-C34BA0E88D66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72C3B-8693-6C4F-97E9-2A506CF64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1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854132A1-B9BD-0344-8AE0-C34BA0E88D66}" type="datetimeFigureOut">
              <a:rPr lang="en-US" smtClean="0"/>
              <a:pPr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92D72C3B-8693-6C4F-97E9-2A506CF64C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regexp-chea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SL-data-sh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41" y="-1"/>
            <a:ext cx="6657965" cy="699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70764"/>
            <a:ext cx="7772400" cy="1470025"/>
          </a:xfrm>
          <a:solidFill>
            <a:schemeClr val="bg1">
              <a:alpha val="77000"/>
            </a:schemeClr>
          </a:solidFill>
        </p:spPr>
        <p:txBody>
          <a:bodyPr/>
          <a:lstStyle/>
          <a:p>
            <a:r>
              <a:rPr lang="en-US" dirty="0" smtClean="0"/>
              <a:t>Data Cleaning &amp; Tidy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9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Whither the ‘.’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 matches any </a:t>
            </a:r>
            <a:r>
              <a:rPr lang="en-US" dirty="0" smtClean="0"/>
              <a:t>character</a:t>
            </a:r>
          </a:p>
          <a:p>
            <a:endParaRPr lang="en-US" dirty="0"/>
          </a:p>
          <a:p>
            <a:r>
              <a:rPr lang="en-US" dirty="0" smtClean="0"/>
              <a:t>It is a </a:t>
            </a:r>
            <a:r>
              <a:rPr lang="en-US" dirty="0" err="1" smtClean="0"/>
              <a:t>metacharacter</a:t>
            </a:r>
            <a:r>
              <a:rPr lang="en-US" dirty="0" smtClean="0"/>
              <a:t> – there are many!</a:t>
            </a:r>
            <a:endParaRPr lang="en-US" dirty="0"/>
          </a:p>
        </p:txBody>
      </p:sp>
      <p:pic>
        <p:nvPicPr>
          <p:cNvPr id="4" name="Picture 3" descr="xkcd-1171-perl_proble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76" y="3681387"/>
            <a:ext cx="6463969" cy="2418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4585" y="6137781"/>
            <a:ext cx="60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xkcd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5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General </a:t>
            </a:r>
            <a:r>
              <a:rPr lang="en-US" dirty="0" err="1" smtClean="0"/>
              <a:t>Regexps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  - any character apart from a newline.</a:t>
            </a:r>
          </a:p>
          <a:p>
            <a:r>
              <a:rPr lang="en-US" dirty="0" smtClean="0"/>
              <a:t>\\d -  any digit.</a:t>
            </a:r>
          </a:p>
          <a:p>
            <a:r>
              <a:rPr lang="en-US" dirty="0" smtClean="0"/>
              <a:t>\\s - any whitespace (space, tab, newline).</a:t>
            </a:r>
          </a:p>
          <a:p>
            <a:r>
              <a:rPr lang="en-US" dirty="0" smtClean="0"/>
              <a:t>\n – a line break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abc</a:t>
            </a:r>
            <a:r>
              <a:rPr lang="en-US" dirty="0" smtClean="0"/>
              <a:t>] - match a, b, or c.</a:t>
            </a:r>
          </a:p>
          <a:p>
            <a:r>
              <a:rPr lang="en-US" dirty="0" smtClean="0"/>
              <a:t>[!</a:t>
            </a:r>
            <a:r>
              <a:rPr lang="en-US" dirty="0" err="1" smtClean="0"/>
              <a:t>abc</a:t>
            </a:r>
            <a:r>
              <a:rPr lang="en-US" dirty="0" smtClean="0"/>
              <a:t>] - match anything except a, b, or c.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5352" y="5405859"/>
            <a:ext cx="69568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venir Black"/>
                <a:cs typeface="Avenir Black"/>
              </a:rPr>
              <a:t>Which of these have a digit-space combo?</a:t>
            </a:r>
          </a:p>
          <a:p>
            <a:pPr algn="ctr"/>
            <a:endParaRPr lang="en-US" sz="2000" dirty="0" smtClean="0">
              <a:latin typeface="Courier"/>
              <a:cs typeface="Courier"/>
            </a:endParaRPr>
          </a:p>
          <a:p>
            <a:pPr algn="ctr"/>
            <a:r>
              <a:rPr lang="en-US" sz="2000" dirty="0" smtClean="0">
                <a:latin typeface="Courier"/>
                <a:cs typeface="Courier"/>
              </a:rPr>
              <a:t>c(“33 points”, “hello kitty”, “drove up 95”)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398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start and 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297" y="1905215"/>
            <a:ext cx="88576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Which of these have an “o” not at the end of the line?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>
                <a:latin typeface="Courier"/>
                <a:cs typeface="Courier"/>
              </a:rPr>
              <a:t>c(“hello”, “goodbye”, “salutations”)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45800" y="4469721"/>
            <a:ext cx="427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urier"/>
                <a:cs typeface="Courier"/>
              </a:rPr>
              <a:t>!</a:t>
            </a:r>
            <a:r>
              <a:rPr lang="en-US" sz="2800" dirty="0" err="1" smtClean="0">
                <a:latin typeface="Courier"/>
                <a:cs typeface="Courier"/>
              </a:rPr>
              <a:t>grepl</a:t>
            </a:r>
            <a:r>
              <a:rPr lang="en-US" sz="2800" dirty="0" smtClean="0">
                <a:latin typeface="Courier"/>
                <a:cs typeface="Courier"/>
              </a:rPr>
              <a:t>(”o$", hello)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6509" y="5613453"/>
            <a:ext cx="601834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venir Black"/>
                <a:cs typeface="Avenir Black"/>
              </a:rPr>
              <a:t>^ - Start of line, $ - end of line</a:t>
            </a:r>
            <a:endParaRPr lang="en-US" sz="32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11050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if I want to find $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3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Escape characters allow you to ignore special meaning of $, ^, or other </a:t>
            </a:r>
            <a:r>
              <a:rPr lang="en-US" dirty="0" err="1" smtClean="0"/>
              <a:t>metacharacters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\\$ finds $</a:t>
            </a:r>
          </a:p>
          <a:p>
            <a:endParaRPr lang="en-US" dirty="0"/>
          </a:p>
          <a:p>
            <a:r>
              <a:rPr lang="en-US" dirty="0" smtClean="0"/>
              <a:t>\\\ finds \</a:t>
            </a:r>
          </a:p>
          <a:p>
            <a:endParaRPr lang="en-US" dirty="0" smtClean="0"/>
          </a:p>
          <a:p>
            <a:r>
              <a:rPr lang="en-US" dirty="0" smtClean="0"/>
              <a:t>\\( finds (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8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Letters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159" y="1905215"/>
            <a:ext cx="79418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Which of these have a double l?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>
                <a:latin typeface="Courier"/>
                <a:cs typeface="Courier"/>
              </a:rPr>
              <a:t>c(“hello”, “goodbye”, “salutations”)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45800" y="4469721"/>
            <a:ext cx="40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Courier"/>
                <a:cs typeface="Courier"/>
              </a:rPr>
              <a:t>grepl</a:t>
            </a:r>
            <a:r>
              <a:rPr lang="en-US" sz="2800" dirty="0" smtClean="0">
                <a:latin typeface="Courier"/>
                <a:cs typeface="Courier"/>
              </a:rPr>
              <a:t>(”</a:t>
            </a:r>
            <a:r>
              <a:rPr lang="en-US" sz="2800" dirty="0" err="1" smtClean="0">
                <a:latin typeface="Courier"/>
                <a:cs typeface="Courier"/>
              </a:rPr>
              <a:t>ll</a:t>
            </a:r>
            <a:r>
              <a:rPr lang="en-US" sz="2800" dirty="0" smtClean="0">
                <a:latin typeface="Courier"/>
                <a:cs typeface="Courier"/>
              </a:rPr>
              <a:t>", hello)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45800" y="5288172"/>
            <a:ext cx="47097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Courier"/>
                <a:cs typeface="Courier"/>
              </a:rPr>
              <a:t>grepl</a:t>
            </a:r>
            <a:r>
              <a:rPr lang="en-US" sz="2800" dirty="0" smtClean="0">
                <a:latin typeface="Courier"/>
                <a:cs typeface="Courier"/>
              </a:rPr>
              <a:t>(”l{2,}", hello)</a:t>
            </a:r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980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Modifiers for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r>
              <a:rPr lang="ru-RU" dirty="0" smtClean="0"/>
              <a:t> -</a:t>
            </a:r>
            <a:r>
              <a:rPr lang="en-US" dirty="0" smtClean="0"/>
              <a:t> 0 or 1</a:t>
            </a:r>
          </a:p>
          <a:p>
            <a:r>
              <a:rPr lang="en-US" dirty="0" smtClean="0"/>
              <a:t>+</a:t>
            </a:r>
            <a:r>
              <a:rPr lang="ru-RU" dirty="0" smtClean="0"/>
              <a:t> -</a:t>
            </a:r>
            <a:r>
              <a:rPr lang="en-US" dirty="0" smtClean="0"/>
              <a:t> 1 or more</a:t>
            </a:r>
          </a:p>
          <a:p>
            <a:r>
              <a:rPr lang="en-US" dirty="0" smtClean="0"/>
              <a:t>*</a:t>
            </a:r>
            <a:r>
              <a:rPr lang="ru-RU" dirty="0" smtClean="0"/>
              <a:t> -</a:t>
            </a:r>
            <a:r>
              <a:rPr lang="en-US" dirty="0" smtClean="0"/>
              <a:t> 0 or more</a:t>
            </a:r>
          </a:p>
          <a:p>
            <a:r>
              <a:rPr lang="en-US" dirty="0" smtClean="0"/>
              <a:t>{n}</a:t>
            </a:r>
            <a:r>
              <a:rPr lang="ru-RU" dirty="0" smtClean="0"/>
              <a:t> -</a:t>
            </a:r>
            <a:r>
              <a:rPr lang="en-US" dirty="0" smtClean="0"/>
              <a:t> exactly n</a:t>
            </a:r>
          </a:p>
          <a:p>
            <a:r>
              <a:rPr lang="en-US" dirty="0" smtClean="0"/>
              <a:t>{n,}</a:t>
            </a:r>
            <a:r>
              <a:rPr lang="ru-RU" dirty="0" smtClean="0"/>
              <a:t> -</a:t>
            </a:r>
            <a:r>
              <a:rPr lang="en-US" dirty="0" smtClean="0"/>
              <a:t> n or more</a:t>
            </a:r>
          </a:p>
          <a:p>
            <a:r>
              <a:rPr lang="en-US" dirty="0" smtClean="0"/>
              <a:t>{,m}</a:t>
            </a:r>
            <a:r>
              <a:rPr lang="ru-RU" dirty="0" smtClean="0"/>
              <a:t> -</a:t>
            </a:r>
            <a:r>
              <a:rPr lang="en-US" dirty="0" smtClean="0"/>
              <a:t> at most m</a:t>
            </a:r>
          </a:p>
          <a:p>
            <a:r>
              <a:rPr lang="en-US" dirty="0" smtClean="0"/>
              <a:t>{</a:t>
            </a:r>
            <a:r>
              <a:rPr lang="en-US" dirty="0" err="1" smtClean="0"/>
              <a:t>n,m</a:t>
            </a:r>
            <a:r>
              <a:rPr lang="en-US" dirty="0" smtClean="0"/>
              <a:t>}</a:t>
            </a:r>
            <a:r>
              <a:rPr lang="ru-RU" dirty="0" smtClean="0"/>
              <a:t> -</a:t>
            </a:r>
            <a:r>
              <a:rPr lang="en-US" dirty="0" smtClean="0"/>
              <a:t> between n and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/>
              <a:t>Which of these have </a:t>
            </a:r>
            <a:r>
              <a:rPr lang="en-US" dirty="0" smtClean="0"/>
              <a:t>at least 1 </a:t>
            </a:r>
            <a:r>
              <a:rPr lang="en-US" dirty="0" smtClean="0"/>
              <a:t>number?</a:t>
            </a:r>
          </a:p>
          <a:p>
            <a:r>
              <a:rPr lang="en-US" dirty="0" smtClean="0"/>
              <a:t>Which have 2 </a:t>
            </a:r>
            <a:r>
              <a:rPr lang="en-US" dirty="0" smtClean="0"/>
              <a:t>or more numbers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have &gt;2 numbers?</a:t>
            </a:r>
            <a:endParaRPr lang="en-US" dirty="0"/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c("green 5", "blue 32", "blue 32", "hut hut", "2348923”)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8259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Stump 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hlinkClick r:id="rId2"/>
              </a:rPr>
              <a:t>http://bit.ly/regexp-cheat</a:t>
            </a:r>
            <a:r>
              <a:rPr lang="en-US" dirty="0" smtClean="0"/>
              <a:t> come up with a devilish </a:t>
            </a:r>
            <a:r>
              <a:rPr lang="en-US" dirty="0" err="1" smtClean="0"/>
              <a:t>regexp</a:t>
            </a:r>
            <a:r>
              <a:rPr lang="en-US" dirty="0" smtClean="0"/>
              <a:t> problem for us</a:t>
            </a:r>
          </a:p>
          <a:p>
            <a:endParaRPr lang="en-US" dirty="0"/>
          </a:p>
          <a:p>
            <a:r>
              <a:rPr lang="en-US" dirty="0" smtClean="0"/>
              <a:t>When you’ve got it, share it, and we’ll try and solve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1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Regexp</a:t>
            </a:r>
            <a:r>
              <a:rPr lang="en-US" dirty="0" smtClean="0"/>
              <a:t> and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How would you use </a:t>
            </a:r>
            <a:r>
              <a:rPr lang="en-US" dirty="0" err="1" smtClean="0"/>
              <a:t>Regexps</a:t>
            </a:r>
            <a:r>
              <a:rPr lang="en-US" dirty="0" smtClean="0"/>
              <a:t> to filter out bad rows in the </a:t>
            </a:r>
            <a:r>
              <a:rPr lang="en-US" dirty="0" err="1" smtClean="0"/>
              <a:t>Axoltl</a:t>
            </a:r>
            <a:r>
              <a:rPr lang="en-US" dirty="0" smtClean="0"/>
              <a:t>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5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Regexps</a:t>
            </a:r>
            <a:r>
              <a:rPr lang="en-US" dirty="0" smtClean="0"/>
              <a:t> can be most useful in changing 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383544"/>
            <a:ext cx="849598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gsub</a:t>
            </a:r>
            <a:r>
              <a:rPr lang="en-US" sz="2400" dirty="0">
                <a:latin typeface="Courier"/>
                <a:cs typeface="Courier"/>
              </a:rPr>
              <a:t>("hello", "ciao", hello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</a:p>
          <a:p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[1] "ciao"        "goodbye"     "salutations"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4477" y="4091659"/>
            <a:ext cx="100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Pattern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1069" y="409278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Replacement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451628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Requirements for Amphibian Limb Regeneration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8180" y="1424231"/>
            <a:ext cx="454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1. Generate a wound epithelium 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9461" y="1897417"/>
            <a:ext cx="480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. Innervate the wound epithelium 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9461" y="2357546"/>
            <a:ext cx="464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3. Establish a positional disparity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5931" y="6488668"/>
            <a:ext cx="218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(Endo </a:t>
            </a:r>
            <a:r>
              <a:rPr lang="en-US" i="1" dirty="0" err="1"/>
              <a:t>Dev</a:t>
            </a:r>
            <a:r>
              <a:rPr lang="en-US" i="1" dirty="0"/>
              <a:t> Bio, </a:t>
            </a:r>
            <a:r>
              <a:rPr lang="en-US" dirty="0"/>
              <a:t> </a:t>
            </a:r>
            <a:r>
              <a:rPr lang="en-US" dirty="0" smtClean="0"/>
              <a:t>2004)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88" y="2819211"/>
            <a:ext cx="3646910" cy="17219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65677"/>
            <a:ext cx="2858168" cy="33229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5839" t="21813" b="16947"/>
          <a:stretch/>
        </p:blipFill>
        <p:spPr>
          <a:xfrm>
            <a:off x="5027960" y="4821792"/>
            <a:ext cx="3174238" cy="16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953">
        <p:fade/>
      </p:transition>
    </mc:Choice>
    <mc:Fallback xmlns="">
      <p:transition xmlns:p14="http://schemas.microsoft.com/office/powerpoint/2010/main" spd="med" advTm="88953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Use Substitution to clear out values from cells that have “completed” text in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0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Substitution to Simplify Text</a:t>
            </a:r>
            <a:endParaRPr lang="en-US" dirty="0"/>
          </a:p>
        </p:txBody>
      </p:sp>
      <p:pic>
        <p:nvPicPr>
          <p:cNvPr id="4" name="Picture 3" descr="Screen Shot 2016-03-09 at 11.36.27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0" y="1209459"/>
            <a:ext cx="6629061" cy="56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gsub</a:t>
            </a:r>
            <a:r>
              <a:rPr lang="en-US" dirty="0">
                <a:latin typeface="Courier"/>
                <a:cs typeface="Courier"/>
              </a:rPr>
              <a:t>("^(\\w*) (.*)",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				"</a:t>
            </a:r>
            <a:r>
              <a:rPr lang="en-US" dirty="0">
                <a:latin typeface="Courier"/>
                <a:cs typeface="Courier"/>
              </a:rPr>
              <a:t>\\1",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		"</a:t>
            </a:r>
            <a:r>
              <a:rPr lang="en-US" dirty="0">
                <a:latin typeface="Courier"/>
                <a:cs typeface="Courier"/>
              </a:rPr>
              <a:t>Are you a string?"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[1] "Are"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9931" y="2354412"/>
            <a:ext cx="2315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lack"/>
                <a:cs typeface="Avenir Black"/>
              </a:rPr>
              <a:t>Just the first ()</a:t>
            </a:r>
            <a:endParaRPr lang="en-US" sz="2400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863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gsub</a:t>
            </a:r>
            <a:r>
              <a:rPr lang="en-US" dirty="0">
                <a:latin typeface="Courier"/>
                <a:cs typeface="Courier"/>
              </a:rPr>
              <a:t>("^(\\w*) (.*)",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				"</a:t>
            </a:r>
            <a:r>
              <a:rPr lang="en-US" dirty="0">
                <a:latin typeface="Courier"/>
                <a:cs typeface="Courier"/>
              </a:rPr>
              <a:t>\</a:t>
            </a:r>
            <a:r>
              <a:rPr lang="en-US" dirty="0" smtClean="0">
                <a:latin typeface="Courier"/>
                <a:cs typeface="Courier"/>
              </a:rPr>
              <a:t>\2"</a:t>
            </a:r>
            <a:r>
              <a:rPr lang="en-US" dirty="0">
                <a:latin typeface="Courier"/>
                <a:cs typeface="Courier"/>
              </a:rPr>
              <a:t>, </a:t>
            </a: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		"</a:t>
            </a:r>
            <a:r>
              <a:rPr lang="en-US" dirty="0">
                <a:latin typeface="Courier"/>
                <a:cs typeface="Courier"/>
              </a:rPr>
              <a:t>Are you a string?"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[1] "you a string?"</a:t>
            </a:r>
          </a:p>
        </p:txBody>
      </p:sp>
    </p:spTree>
    <p:extLst>
      <p:ext uri="{BB962C8B-B14F-4D97-AF65-F5344CB8AC3E}">
        <p14:creationId xmlns:p14="http://schemas.microsoft.com/office/powerpoint/2010/main" val="382964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&gt; adf &lt;- data.frame(x = c(1,NA, NA, NA, 3, NA, NA, NA))</a:t>
            </a:r>
          </a:p>
          <a:p>
            <a:pPr marL="0" indent="0">
              <a:buNone/>
            </a:pPr>
            <a:endParaRPr lang="ro-RO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&gt; adf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   x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1  1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2 NA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3 NA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4 NA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5  3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6 NA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7 NA</a:t>
            </a:r>
          </a:p>
          <a:p>
            <a:pPr marL="0" indent="0">
              <a:buNone/>
            </a:pPr>
            <a:r>
              <a:rPr lang="ro-RO" dirty="0" smtClean="0">
                <a:latin typeface="Courier"/>
                <a:cs typeface="Courier"/>
              </a:rPr>
              <a:t>8 NA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5325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226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l</a:t>
            </a:r>
            <a:r>
              <a:rPr lang="en-US" dirty="0" smtClean="0">
                <a:latin typeface="Courier"/>
                <a:cs typeface="Courier"/>
              </a:rPr>
              <a:t>ibrary(</a:t>
            </a:r>
            <a:r>
              <a:rPr lang="en-US" dirty="0" err="1" smtClean="0">
                <a:latin typeface="Courier"/>
                <a:cs typeface="Courier"/>
              </a:rPr>
              <a:t>tidyr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  <a:cs typeface="Courier"/>
              </a:rPr>
              <a:t>adf</a:t>
            </a:r>
            <a:r>
              <a:rPr lang="en-US" dirty="0" smtClean="0">
                <a:latin typeface="Courier"/>
                <a:cs typeface="Courier"/>
              </a:rPr>
              <a:t> %&gt;%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 fill(x, .direction="down")</a:t>
            </a:r>
          </a:p>
          <a:p>
            <a:pPr marL="0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  x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1 1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2 1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3 1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4 1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5 3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6 3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7 3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8 3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003" y="4492575"/>
            <a:ext cx="57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Try this with the EXPERIMENT column</a:t>
            </a:r>
            <a:endParaRPr lang="en-US" sz="24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28555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6966" y="515487"/>
            <a:ext cx="77724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0000"/>
                </a:solidFill>
                <a:latin typeface="Arial"/>
                <a:cs typeface="Arial"/>
              </a:rPr>
              <a:t>Example image of a whole mount cartilage/bone stain on a limb where I performed the ALM surgery </a:t>
            </a: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" name="Picture 5" descr="DMM_cover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3" b="29123"/>
          <a:stretch/>
        </p:blipFill>
        <p:spPr>
          <a:xfrm>
            <a:off x="695835" y="2286000"/>
            <a:ext cx="7241203" cy="242454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900597">
            <a:off x="5770674" y="4349553"/>
            <a:ext cx="434718" cy="2301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72753" y="4773006"/>
            <a:ext cx="3840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Ectopic limb formed in </a:t>
            </a:r>
          </a:p>
          <a:p>
            <a:r>
              <a:rPr lang="en-US" dirty="0" smtClean="0"/>
              <a:t>Site of ALM surgery… cool/weird huh?!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79">
        <p:fade/>
      </p:transition>
    </mc:Choice>
    <mc:Fallback xmlns="">
      <p:transition xmlns:p14="http://schemas.microsoft.com/office/powerpoint/2010/main" spd="med" advTm="1737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nal_figure_for paper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6" y="743499"/>
            <a:ext cx="8654026" cy="55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and initial chopping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optimal way to load the data and get row titles?</a:t>
            </a:r>
          </a:p>
          <a:p>
            <a:endParaRPr lang="en-US" dirty="0"/>
          </a:p>
          <a:p>
            <a:r>
              <a:rPr lang="en-US" dirty="0" smtClean="0"/>
              <a:t>Chop extra rows/cols</a:t>
            </a:r>
          </a:p>
          <a:p>
            <a:endParaRPr lang="en-US" dirty="0"/>
          </a:p>
          <a:p>
            <a:r>
              <a:rPr lang="en-US" dirty="0" smtClean="0"/>
              <a:t>Standardize text</a:t>
            </a:r>
          </a:p>
          <a:p>
            <a:endParaRPr lang="en-US" dirty="0"/>
          </a:p>
          <a:p>
            <a:r>
              <a:rPr lang="en-US" dirty="0" smtClean="0"/>
              <a:t>Find bad rows using regular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3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== for Strings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158" y="1905215"/>
            <a:ext cx="79418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do I match which strings have an e in them?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>
                <a:latin typeface="Courier"/>
                <a:cs typeface="Courier"/>
              </a:rPr>
              <a:t>c(“hello”, “goodbye”, “salutations”)</a:t>
            </a:r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1282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== for Strings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905215"/>
            <a:ext cx="88653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&gt; hello &lt;- c("hello", "goodbye", "salutations")</a:t>
            </a:r>
          </a:p>
          <a:p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grep</a:t>
            </a:r>
            <a:r>
              <a:rPr lang="en-US" sz="2400" dirty="0" smtClean="0">
                <a:latin typeface="Courier"/>
                <a:cs typeface="Courier"/>
              </a:rPr>
              <a:t>("e", hello)</a:t>
            </a:r>
          </a:p>
          <a:p>
            <a:r>
              <a:rPr lang="en-US" sz="2400" dirty="0" smtClean="0">
                <a:latin typeface="Courier"/>
                <a:cs typeface="Courier"/>
              </a:rPr>
              <a:t>[1] 1 2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0661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== for Strings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905215"/>
            <a:ext cx="88653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&gt; hello &lt;- c("hello", "goodbye", "salutations")</a:t>
            </a:r>
          </a:p>
          <a:p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latin typeface="Courier"/>
                <a:cs typeface="Courier"/>
              </a:rPr>
              <a:t> </a:t>
            </a:r>
          </a:p>
          <a:p>
            <a:r>
              <a:rPr lang="en-US" sz="2400" dirty="0" smtClean="0">
                <a:latin typeface="Courier"/>
                <a:cs typeface="Courier"/>
              </a:rPr>
              <a:t>&gt; </a:t>
            </a:r>
            <a:r>
              <a:rPr lang="en-US" sz="2400" dirty="0" err="1" smtClean="0">
                <a:latin typeface="Courier"/>
                <a:cs typeface="Courier"/>
              </a:rPr>
              <a:t>grepl</a:t>
            </a:r>
            <a:r>
              <a:rPr lang="en-US" sz="2400" dirty="0" smtClean="0">
                <a:latin typeface="Courier"/>
                <a:cs typeface="Courier"/>
              </a:rPr>
              <a:t>("e", hello)</a:t>
            </a:r>
          </a:p>
          <a:p>
            <a:r>
              <a:rPr lang="en-US" sz="2400" dirty="0" smtClean="0">
                <a:latin typeface="Courier"/>
                <a:cs typeface="Courier"/>
              </a:rPr>
              <a:t>[1] TRUE TRUE FALSE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888" y="5297427"/>
            <a:ext cx="756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lack"/>
                <a:cs typeface="Avenir Black"/>
              </a:rPr>
              <a:t>Exercise</a:t>
            </a:r>
            <a:r>
              <a:rPr lang="ru-RU" sz="2400" dirty="0" smtClean="0">
                <a:latin typeface="Avenir Black"/>
                <a:cs typeface="Avenir Black"/>
              </a:rPr>
              <a:t> -</a:t>
            </a:r>
            <a:r>
              <a:rPr lang="en-US" sz="2400" dirty="0" smtClean="0">
                <a:latin typeface="Avenir Black"/>
                <a:cs typeface="Avenir Black"/>
              </a:rPr>
              <a:t> which of these have the letter l in them?</a:t>
            </a:r>
            <a:endParaRPr lang="en-US" sz="24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751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Patters with REGEXP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297" y="1905215"/>
            <a:ext cx="88576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venir Book"/>
                <a:cs typeface="Avenir Book"/>
              </a:rPr>
              <a:t>Which of these have an “o” not at the end of the line?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>
                <a:latin typeface="Courier"/>
                <a:cs typeface="Courier"/>
              </a:rPr>
              <a:t>c(“hello”, “goodbye”, “salutations”)</a:t>
            </a:r>
            <a:endParaRPr lang="en-US" sz="28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45800" y="4469721"/>
            <a:ext cx="4063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Courier"/>
                <a:cs typeface="Courier"/>
              </a:rPr>
              <a:t>grepl</a:t>
            </a:r>
            <a:r>
              <a:rPr lang="en-US" sz="2800" dirty="0" smtClean="0">
                <a:latin typeface="Courier"/>
                <a:cs typeface="Courier"/>
              </a:rPr>
              <a:t>(“o</a:t>
            </a:r>
            <a:r>
              <a:rPr lang="en-US" sz="2800" dirty="0" smtClean="0">
                <a:latin typeface="Courier"/>
                <a:cs typeface="Courier"/>
              </a:rPr>
              <a:t>.", hello)</a:t>
            </a:r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8591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972</Words>
  <Application>Microsoft Macintosh PowerPoint</Application>
  <PresentationFormat>On-screen Show (4:3)</PresentationFormat>
  <Paragraphs>166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Data Cleaning &amp; Tidy Data</vt:lpstr>
      <vt:lpstr>Requirements for Amphibian Limb Regeneration</vt:lpstr>
      <vt:lpstr>PowerPoint Presentation</vt:lpstr>
      <vt:lpstr>PowerPoint Presentation</vt:lpstr>
      <vt:lpstr>Loading and initial chopping</vt:lpstr>
      <vt:lpstr>Beyond == for Strings</vt:lpstr>
      <vt:lpstr>Beyond == for Strings</vt:lpstr>
      <vt:lpstr>Beyond == for Strings</vt:lpstr>
      <vt:lpstr>Matching Patters with REGEXP</vt:lpstr>
      <vt:lpstr>Whither the ‘.’</vt:lpstr>
      <vt:lpstr>Some General Regexps</vt:lpstr>
      <vt:lpstr>Line start and End</vt:lpstr>
      <vt:lpstr>But what if I want to find $</vt:lpstr>
      <vt:lpstr>Multiple Letters</vt:lpstr>
      <vt:lpstr>Modifiers for Multiples</vt:lpstr>
      <vt:lpstr>Exercise</vt:lpstr>
      <vt:lpstr>Stump Us!</vt:lpstr>
      <vt:lpstr>Regexp and Filter</vt:lpstr>
      <vt:lpstr>Substitution</vt:lpstr>
      <vt:lpstr>Exercise</vt:lpstr>
      <vt:lpstr>Use Substitution to Simplify Text</vt:lpstr>
      <vt:lpstr>Extracting Pieces</vt:lpstr>
      <vt:lpstr>Extracting Pieces</vt:lpstr>
      <vt:lpstr>Fill down</vt:lpstr>
      <vt:lpstr>Fill down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16</cp:revision>
  <cp:lastPrinted>2016-03-09T17:20:54Z</cp:lastPrinted>
  <dcterms:created xsi:type="dcterms:W3CDTF">2016-03-08T03:17:12Z</dcterms:created>
  <dcterms:modified xsi:type="dcterms:W3CDTF">2016-03-10T15:04:45Z</dcterms:modified>
</cp:coreProperties>
</file>